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7"/>
    <p:restoredTop sz="97046"/>
  </p:normalViewPr>
  <p:slideViewPr>
    <p:cSldViewPr snapToGrid="0">
      <p:cViewPr varScale="1">
        <p:scale>
          <a:sx n="209" d="100"/>
          <a:sy n="209" d="100"/>
        </p:scale>
        <p:origin x="21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83525a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83525a8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83525a87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83525a87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83525a8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83525a8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83525a8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83525a8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857b7307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857b7307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936cee30a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936cee30a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83525a87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83525a87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83525a87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83525a87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857b7307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857b7307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a3392d94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a3392d94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a3392d94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a3392d94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83525a8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83525a87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83525a87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83525a87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857b7307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857b7307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857b7307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857b7307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857b7307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857b7307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857b7307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857b7307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857b7307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857b7307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857b730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857b730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857b7307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857b7307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857b7307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857b7307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a3392d94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a3392d94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857b7307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857b7307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857b730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857b730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857b7307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857b7307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857b7307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857b7307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857b7307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857b7307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857b7307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857b7307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857b7307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857b7307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857b7307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857b7307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857b7307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857b7307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857b7307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857b7307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a3392d94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a3392d94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857b7307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857b7307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936cee30a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936cee30a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936cee30a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936cee30a_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936cee30a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936cee30a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936cee30a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936cee30a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936cee30a_5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936cee30a_5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46c33a2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46c33a2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83525a87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83525a87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83525a87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83525a87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83525a87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83525a87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83525a87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83525a87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0"/>
              <a:t>P-train project update 6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Tuyen Nguyen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Miek Adriaens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Network: Pagerank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63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Connection: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Trains share a line section and direction, close in time (5 mins)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Direction: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From following train to train in front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l="7759" t="7433" r="7709" b="7713"/>
          <a:stretch/>
        </p:blipFill>
        <p:spPr>
          <a:xfrm>
            <a:off x="5050350" y="0"/>
            <a:ext cx="3628001" cy="27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302" y="2634825"/>
            <a:ext cx="4048086" cy="25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10/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l="7490" t="6767" r="6406" b="6472"/>
          <a:stretch/>
        </p:blipFill>
        <p:spPr>
          <a:xfrm>
            <a:off x="-26675" y="-11974"/>
            <a:ext cx="9144003" cy="51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11/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Network: Most Blocking Train Numbers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2828326" cy="27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651" y="1152475"/>
            <a:ext cx="3444694" cy="27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598" y="1152475"/>
            <a:ext cx="2663400" cy="273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4"/>
          <p:cNvCxnSpPr/>
          <p:nvPr/>
        </p:nvCxnSpPr>
        <p:spPr>
          <a:xfrm flipH="1">
            <a:off x="2836775" y="1045900"/>
            <a:ext cx="7200" cy="322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4"/>
          <p:cNvCxnSpPr/>
          <p:nvPr/>
        </p:nvCxnSpPr>
        <p:spPr>
          <a:xfrm flipH="1">
            <a:off x="6383875" y="1045900"/>
            <a:ext cx="7200" cy="322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4"/>
          <p:cNvSpPr/>
          <p:nvPr/>
        </p:nvSpPr>
        <p:spPr>
          <a:xfrm>
            <a:off x="6480600" y="1152475"/>
            <a:ext cx="2663400" cy="273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36100" y="3983000"/>
            <a:ext cx="260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many times is the P-train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ahead of another train?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310113" y="3983000"/>
            <a:ext cx="260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many different trains is the P-train ahead of?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6484138" y="3983000"/>
            <a:ext cx="260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High pagerank: P train is ahead of lots of other trains, but not often behind others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(i.e. blocking but not blocked)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12/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Network: Problematic P-trains?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8700: Leval - Louvain-la-Neuve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8372: Bokrijk - Hasselt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7741: Leval - Schaarbeek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7603: Ottignies - Brussel-Zuid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7600: Marloie - Brussel-Zuid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8 out of top 10 pagerank trains are morning trains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Although evening trains do worse in general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13/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Model Performance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2672"/>
              <a:buNone/>
            </a:pPr>
            <a:endParaRPr sz="2320"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unique_trains_behind (5m)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= indegree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62876"/>
            <a:ext cx="4202749" cy="14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03625"/>
            <a:ext cx="5102550" cy="4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14/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Model Performance vs. Random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2672"/>
              <a:buNone/>
            </a:pPr>
            <a:endParaRPr sz="2320"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unique_trains_behind (5m)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= indegree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8363"/>
            <a:ext cx="3928924" cy="137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04800"/>
            <a:ext cx="3928920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15/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175" y="4703625"/>
            <a:ext cx="4202749" cy="4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4600" y="3471100"/>
            <a:ext cx="3928925" cy="1157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7"/>
          <p:cNvCxnSpPr/>
          <p:nvPr/>
        </p:nvCxnSpPr>
        <p:spPr>
          <a:xfrm>
            <a:off x="4068950" y="3245125"/>
            <a:ext cx="21600" cy="186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7"/>
          <p:cNvCxnSpPr/>
          <p:nvPr/>
        </p:nvCxnSpPr>
        <p:spPr>
          <a:xfrm rot="10800000" flipH="1">
            <a:off x="7175" y="3166225"/>
            <a:ext cx="9133800" cy="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Line Section Performance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16/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Good/Bad Line Sections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dirty="0">
                <a:solidFill>
                  <a:schemeClr val="dk1"/>
                </a:solidFill>
              </a:rPr>
              <a:t>Usual suspects in Brussels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 dirty="0">
                <a:solidFill>
                  <a:schemeClr val="dk1"/>
                </a:solidFill>
              </a:rPr>
              <a:t>Fully utilised?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dirty="0">
                <a:solidFill>
                  <a:schemeClr val="dk1"/>
                </a:solidFill>
              </a:rPr>
              <a:t>1350 Schaarbeek - Br. Noord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 dirty="0">
                <a:solidFill>
                  <a:schemeClr val="dk1"/>
                </a:solidFill>
              </a:rPr>
              <a:t>85, 159, 1352 and 1354 also available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 dirty="0">
                <a:solidFill>
                  <a:schemeClr val="dk1"/>
                </a:solidFill>
              </a:rPr>
              <a:t>Shift line section usage?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949" y="0"/>
            <a:ext cx="51290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91834"/>
            <a:ext cx="4014949" cy="141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10100"/>
            <a:ext cx="49911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17/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 Features vs. Line Section Features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Network features: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Can replace all line sections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Computes faster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scalable for new trains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Near-identical performance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Slight loss of interpretability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lose exact location, still determined by shared section/direction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18/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Closing: Q&amp;A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Our next steps: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Preparation for mid-term meeting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Expectations?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more work on specific P-trains and line-sections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19/19</a:t>
            </a:r>
            <a:endParaRPr sz="1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Planning (1)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708550" cy="38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050" y="1621425"/>
            <a:ext cx="861700" cy="1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2/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End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1:</a:t>
            </a:r>
            <a:endParaRPr sz="2320"/>
          </a:p>
        </p:txBody>
      </p:sp>
      <p:sp>
        <p:nvSpPr>
          <p:cNvPr id="228" name="Google Shape;2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(3m)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(3m)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W-outdegree (3m)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4225"/>
            <a:ext cx="4190724" cy="14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03625"/>
            <a:ext cx="5049005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736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2:</a:t>
            </a:r>
            <a:endParaRPr sz="2320"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(3m)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(3m)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outdegree (3m)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03625"/>
            <a:ext cx="4131679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41328"/>
            <a:ext cx="4202750" cy="146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3:</a:t>
            </a:r>
            <a:endParaRPr sz="2320"/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(3m)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(3m)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07417"/>
            <a:ext cx="4202750" cy="273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4:</a:t>
            </a:r>
            <a:endParaRPr sz="232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(3m)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(3m)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7417"/>
            <a:ext cx="4202750" cy="273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5:</a:t>
            </a:r>
            <a:endParaRPr sz="2320"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W-outdegree (5m)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7411"/>
            <a:ext cx="4202750" cy="273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6:</a:t>
            </a:r>
            <a:endParaRPr sz="2320"/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Outdegree (5m)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2407410"/>
            <a:ext cx="4202750" cy="273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7:</a:t>
            </a:r>
            <a:endParaRPr sz="2320"/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(5m) = times_ahead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7422"/>
            <a:ext cx="4202750" cy="273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8:</a:t>
            </a:r>
            <a:endParaRPr sz="2320"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(5m)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418"/>
            <a:ext cx="4202750" cy="273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9:</a:t>
            </a:r>
            <a:endParaRPr sz="2320"/>
          </a:p>
        </p:txBody>
      </p:sp>
      <p:sp>
        <p:nvSpPr>
          <p:cNvPr id="294" name="Google Shape;29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(5m)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401" y="2384371"/>
            <a:ext cx="4238150" cy="2759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Planning (2)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" sz="1900">
                <a:solidFill>
                  <a:schemeClr val="dk1"/>
                </a:solidFill>
              </a:rPr>
              <a:t>May 15-21: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nl" sz="1900" i="1">
                <a:solidFill>
                  <a:schemeClr val="dk1"/>
                </a:solidFill>
              </a:rPr>
              <a:t>Implementing dynamic/personalised features (cont.)</a:t>
            </a:r>
            <a:endParaRPr sz="1900" i="1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nl" sz="1900" i="1">
                <a:solidFill>
                  <a:schemeClr val="dk1"/>
                </a:solidFill>
              </a:rPr>
              <a:t>feature selection</a:t>
            </a:r>
            <a:endParaRPr sz="1900" i="1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900"/>
              <a:buChar char="●"/>
            </a:pPr>
            <a:r>
              <a:rPr lang="nl" sz="1900">
                <a:solidFill>
                  <a:srgbClr val="4A86E8"/>
                </a:solidFill>
              </a:rPr>
              <a:t>May 22-28: Mid term preparation: line section performance, P-train performance</a:t>
            </a:r>
            <a:endParaRPr sz="1900">
              <a:solidFill>
                <a:srgbClr val="4A86E8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" sz="1900">
                <a:solidFill>
                  <a:schemeClr val="dk1"/>
                </a:solidFill>
              </a:rPr>
              <a:t>May-June 29-4: Mid term presentation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Char char="●"/>
            </a:pPr>
            <a:r>
              <a:rPr lang="nl" sz="1900">
                <a:solidFill>
                  <a:srgbClr val="CCCCCC"/>
                </a:solidFill>
              </a:rPr>
              <a:t>June 5-11:</a:t>
            </a:r>
            <a:endParaRPr sz="1900">
              <a:solidFill>
                <a:srgbClr val="CCCC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Char char="●"/>
            </a:pPr>
            <a:r>
              <a:rPr lang="nl" sz="1900">
                <a:solidFill>
                  <a:srgbClr val="CCCCCC"/>
                </a:solidFill>
              </a:rPr>
              <a:t>June 12-18:</a:t>
            </a:r>
            <a:endParaRPr sz="1900">
              <a:solidFill>
                <a:srgbClr val="CCCC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Char char="●"/>
            </a:pPr>
            <a:r>
              <a:rPr lang="nl" sz="1900">
                <a:solidFill>
                  <a:srgbClr val="CCCCCC"/>
                </a:solidFill>
              </a:rPr>
              <a:t>June 19-25:</a:t>
            </a:r>
            <a:endParaRPr sz="1900">
              <a:solidFill>
                <a:srgbClr val="CCCC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Char char="●"/>
            </a:pPr>
            <a:r>
              <a:rPr lang="nl" sz="1900">
                <a:solidFill>
                  <a:srgbClr val="CCCCCC"/>
                </a:solidFill>
              </a:rPr>
              <a:t>June-July 26-30: finalising</a:t>
            </a:r>
            <a:endParaRPr sz="1900">
              <a:solidFill>
                <a:srgbClr val="CCCCCC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" sz="1900">
                <a:solidFill>
                  <a:schemeClr val="dk1"/>
                </a:solidFill>
              </a:rPr>
              <a:t>July 3-7: Defence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3/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10:</a:t>
            </a:r>
            <a:endParaRPr sz="232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(5m)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2407413"/>
            <a:ext cx="4202750" cy="2736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11:</a:t>
            </a:r>
            <a:endParaRPr sz="2320"/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(7m)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(7m)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W-outdegree (7m)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407417"/>
            <a:ext cx="4202750" cy="273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12:</a:t>
            </a:r>
            <a:endParaRPr sz="2320"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(7m)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(7m)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Outdegree (7m)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7416"/>
            <a:ext cx="4202750" cy="273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13:</a:t>
            </a:r>
            <a:endParaRPr sz="2320"/>
          </a:p>
        </p:txBody>
      </p:sp>
      <p:sp>
        <p:nvSpPr>
          <p:cNvPr id="326" name="Google Shape;32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(7m)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(7m)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07412"/>
            <a:ext cx="4202750" cy="273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14:</a:t>
            </a:r>
            <a:endParaRPr sz="2320"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(7m)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(7m)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6376"/>
            <a:ext cx="4173624" cy="27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636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15:</a:t>
            </a:r>
            <a:endParaRPr sz="2320"/>
          </a:p>
        </p:txBody>
      </p:sp>
      <p:sp>
        <p:nvSpPr>
          <p:cNvPr id="342" name="Google Shape;34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W-outdegree (10m)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2407407"/>
            <a:ext cx="4202750" cy="273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16:</a:t>
            </a:r>
            <a:endParaRPr sz="2320"/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Outdegree (10m)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407416"/>
            <a:ext cx="4202750" cy="273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17:</a:t>
            </a:r>
            <a:endParaRPr sz="2320"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(10m)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2407417"/>
            <a:ext cx="4202750" cy="273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18:</a:t>
            </a:r>
            <a:endParaRPr sz="2320"/>
          </a:p>
        </p:txBody>
      </p:sp>
      <p:sp>
        <p:nvSpPr>
          <p:cNvPr id="366" name="Google Shape;366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(10m)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3001575"/>
            <a:ext cx="3290100" cy="21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19:</a:t>
            </a:r>
            <a:endParaRPr sz="2320"/>
          </a:p>
        </p:txBody>
      </p:sp>
      <p:sp>
        <p:nvSpPr>
          <p:cNvPr id="374" name="Google Shape;37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params tuned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75" name="Google Shape;3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10100"/>
            <a:ext cx="49911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76596"/>
            <a:ext cx="4202750" cy="143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P-train Punctuality Project Recap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We are working with the trains punctuality and journey data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Central questions: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What impacts do P-trains have?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What makes a good P-train?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What makes a bad P-train?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If we create a new P-train, will it be good or bad?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4/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20:</a:t>
            </a:r>
            <a:endParaRPr sz="2320"/>
          </a:p>
        </p:txBody>
      </p:sp>
      <p:sp>
        <p:nvSpPr>
          <p:cNvPr id="383" name="Google Shape;383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(10m)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untuned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10100"/>
            <a:ext cx="49911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76596"/>
            <a:ext cx="4202750" cy="143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21:</a:t>
            </a:r>
            <a:endParaRPr sz="2320"/>
          </a:p>
        </p:txBody>
      </p:sp>
      <p:sp>
        <p:nvSpPr>
          <p:cNvPr id="392" name="Google Shape;392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(15m)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93" name="Google Shape;3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12610"/>
            <a:ext cx="4202749" cy="273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22:</a:t>
            </a:r>
            <a:endParaRPr sz="2320"/>
          </a:p>
        </p:txBody>
      </p:sp>
      <p:sp>
        <p:nvSpPr>
          <p:cNvPr id="400" name="Google Shape;400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(15m)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01" name="Google Shape;4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12600"/>
            <a:ext cx="4202749" cy="27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23:</a:t>
            </a:r>
            <a:endParaRPr sz="2320"/>
          </a:p>
        </p:txBody>
      </p:sp>
      <p:sp>
        <p:nvSpPr>
          <p:cNvPr id="408" name="Google Shape;40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(15m)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W-Outdegree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09" name="Google Shape;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412596"/>
            <a:ext cx="4202749" cy="273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24:</a:t>
            </a:r>
            <a:endParaRPr sz="2320"/>
          </a:p>
        </p:txBody>
      </p:sp>
      <p:sp>
        <p:nvSpPr>
          <p:cNvPr id="416" name="Google Shape;416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W-Indegree (15m)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W-Outdegree (15m)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17" name="Google Shape;4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2606"/>
            <a:ext cx="4202749" cy="2730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320"/>
              <a:t>Back-up slide 25:</a:t>
            </a:r>
            <a:endParaRPr sz="2320"/>
          </a:p>
        </p:txBody>
      </p:sp>
      <p:sp>
        <p:nvSpPr>
          <p:cNvPr id="424" name="Google Shape;424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 (15m)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Indegree (15m)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Outdegree (15m)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25" name="Google Shape;4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61" y="0"/>
            <a:ext cx="49412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2600"/>
            <a:ext cx="4202749" cy="2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Our model: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Did a P-train make at least 1 other train late (&gt;= 6 mins delay)?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Newest Features: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Individualised: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times_ahead:</a:t>
            </a:r>
            <a:endParaRPr>
              <a:solidFill>
                <a:schemeClr val="dk1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How many times a P-train was 5 minutes ahead of another train on a specific line section, travelling in the same direction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pagerank:</a:t>
            </a:r>
            <a:endParaRPr>
              <a:solidFill>
                <a:schemeClr val="dk1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Importance in the network, where trains are connected by sharing a line section and direction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-"/>
            </a:pPr>
            <a:r>
              <a:rPr lang="nl">
                <a:solidFill>
                  <a:srgbClr val="F3F3F3"/>
                </a:solidFill>
              </a:rPr>
              <a:t>trains_behind:</a:t>
            </a:r>
            <a:endParaRPr>
              <a:solidFill>
                <a:srgbClr val="F3F3F3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-"/>
            </a:pPr>
            <a:r>
              <a:rPr lang="nl">
                <a:solidFill>
                  <a:srgbClr val="F3F3F3"/>
                </a:solidFill>
              </a:rPr>
              <a:t>How many times a P-train was 5 minutes behind another train on a specific line section, travelling in the same direction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5/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Line Section and Direction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dirty="0">
                <a:solidFill>
                  <a:schemeClr val="dk1"/>
                </a:solidFill>
              </a:rPr>
              <a:t>We only account for trains going from a PTCAR, to another PTCAR on the same section and direction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dirty="0">
                <a:solidFill>
                  <a:schemeClr val="dk1"/>
                </a:solidFill>
              </a:rPr>
              <a:t>Different directions can pass eachother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dirty="0">
                <a:solidFill>
                  <a:schemeClr val="dk1"/>
                </a:solidFill>
              </a:rPr>
              <a:t>Unique key for this: current ptcar + upcoming line section + upcoming ptcar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 dirty="0">
                <a:solidFill>
                  <a:schemeClr val="dk1"/>
                </a:solidFill>
              </a:rPr>
              <a:t>ptcar235_sec1200_ptcar237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2043575" y="3476750"/>
            <a:ext cx="766500" cy="358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235</a:t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5691875" y="3098250"/>
            <a:ext cx="712500" cy="358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237</a:t>
            </a:r>
            <a:endParaRPr/>
          </a:p>
        </p:txBody>
      </p:sp>
      <p:cxnSp>
        <p:nvCxnSpPr>
          <p:cNvPr id="95" name="Google Shape;95;p18"/>
          <p:cNvCxnSpPr>
            <a:stCxn id="93" idx="7"/>
            <a:endCxn id="94" idx="1"/>
          </p:cNvCxnSpPr>
          <p:nvPr/>
        </p:nvCxnSpPr>
        <p:spPr>
          <a:xfrm rot="10800000" flipH="1">
            <a:off x="2697824" y="3150607"/>
            <a:ext cx="3098400" cy="37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8"/>
          <p:cNvCxnSpPr>
            <a:stCxn id="94" idx="3"/>
            <a:endCxn id="93" idx="5"/>
          </p:cNvCxnSpPr>
          <p:nvPr/>
        </p:nvCxnSpPr>
        <p:spPr>
          <a:xfrm flipH="1">
            <a:off x="2697818" y="3403993"/>
            <a:ext cx="3098400" cy="37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97;p18"/>
          <p:cNvSpPr txBox="1"/>
          <p:nvPr/>
        </p:nvSpPr>
        <p:spPr>
          <a:xfrm>
            <a:off x="3530725" y="4620700"/>
            <a:ext cx="15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section 1200</a:t>
            </a:r>
            <a:endParaRPr sz="1200"/>
          </a:p>
        </p:txBody>
      </p:sp>
      <p:sp>
        <p:nvSpPr>
          <p:cNvPr id="98" name="Google Shape;98;p18"/>
          <p:cNvSpPr txBox="1"/>
          <p:nvPr/>
        </p:nvSpPr>
        <p:spPr>
          <a:xfrm>
            <a:off x="1728425" y="3159900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current ptcar</a:t>
            </a:r>
            <a:endParaRPr sz="1200"/>
          </a:p>
        </p:txBody>
      </p:sp>
      <p:sp>
        <p:nvSpPr>
          <p:cNvPr id="99" name="Google Shape;99;p18"/>
          <p:cNvSpPr txBox="1"/>
          <p:nvPr/>
        </p:nvSpPr>
        <p:spPr>
          <a:xfrm>
            <a:off x="5349725" y="2807975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next ptcar</a:t>
            </a:r>
            <a:endParaRPr sz="1200"/>
          </a:p>
        </p:txBody>
      </p:sp>
      <p:sp>
        <p:nvSpPr>
          <p:cNvPr id="100" name="Google Shape;100;p18"/>
          <p:cNvSpPr/>
          <p:nvPr/>
        </p:nvSpPr>
        <p:spPr>
          <a:xfrm>
            <a:off x="5664875" y="4009325"/>
            <a:ext cx="766500" cy="35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236</a:t>
            </a:r>
            <a:endParaRPr/>
          </a:p>
        </p:txBody>
      </p:sp>
      <p:cxnSp>
        <p:nvCxnSpPr>
          <p:cNvPr id="101" name="Google Shape;101;p18"/>
          <p:cNvCxnSpPr>
            <a:stCxn id="100" idx="1"/>
            <a:endCxn id="93" idx="6"/>
          </p:cNvCxnSpPr>
          <p:nvPr/>
        </p:nvCxnSpPr>
        <p:spPr>
          <a:xfrm rot="10800000">
            <a:off x="2810126" y="3655882"/>
            <a:ext cx="2967000" cy="4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8"/>
          <p:cNvCxnSpPr>
            <a:stCxn id="93" idx="4"/>
            <a:endCxn id="100" idx="3"/>
          </p:cNvCxnSpPr>
          <p:nvPr/>
        </p:nvCxnSpPr>
        <p:spPr>
          <a:xfrm>
            <a:off x="2426825" y="3834950"/>
            <a:ext cx="3350400" cy="4800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p18"/>
          <p:cNvSpPr/>
          <p:nvPr/>
        </p:nvSpPr>
        <p:spPr>
          <a:xfrm>
            <a:off x="1955675" y="2865450"/>
            <a:ext cx="4735200" cy="2084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050" y="2915600"/>
            <a:ext cx="405900" cy="4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4083275" y="2964650"/>
            <a:ext cx="15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/>
              <a:t>within 5 mins?</a:t>
            </a:r>
            <a:endParaRPr sz="800"/>
          </a:p>
        </p:txBody>
      </p:sp>
      <p:sp>
        <p:nvSpPr>
          <p:cNvPr id="106" name="Google Shape;106;p18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6/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Line Section and Direction: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Performance: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Create network based on trains sharing line section &amp; direction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Network variables as predictors of P-train causing delay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Line Section Performance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Line sections and directions one-hot-encoded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diagnose where P-trains cause problems in the network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7/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Train Performance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8/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Network: Methodology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Before: computational issues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Solved by using one representative train per train number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modal trajectory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simplification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497" y="820238"/>
            <a:ext cx="3098500" cy="35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8413200" y="4804800"/>
            <a:ext cx="73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 b="1"/>
              <a:t>9/</a:t>
            </a:r>
            <a:r>
              <a:rPr lang="nl" sz="1000" b="1">
                <a:solidFill>
                  <a:schemeClr val="dk1"/>
                </a:solidFill>
              </a:rPr>
              <a:t>19</a:t>
            </a:r>
            <a:endParaRPr sz="1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999</Words>
  <Application>Microsoft Macintosh PowerPoint</Application>
  <PresentationFormat>On-screen Show (16:9)</PresentationFormat>
  <Paragraphs>244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Simple Light</vt:lpstr>
      <vt:lpstr>P-train project update 6</vt:lpstr>
      <vt:lpstr>Planning (1)</vt:lpstr>
      <vt:lpstr>Planning (2)</vt:lpstr>
      <vt:lpstr>P-train Punctuality Project Recap</vt:lpstr>
      <vt:lpstr>Our model:</vt:lpstr>
      <vt:lpstr>Line Section and Direction</vt:lpstr>
      <vt:lpstr>Line Section and Direction: Usage </vt:lpstr>
      <vt:lpstr>Train Performance</vt:lpstr>
      <vt:lpstr>Network: Methodology</vt:lpstr>
      <vt:lpstr>Network: Pagerank</vt:lpstr>
      <vt:lpstr>PowerPoint Presentation</vt:lpstr>
      <vt:lpstr>Network: Most Blocking Train Numbers</vt:lpstr>
      <vt:lpstr>Network: Problematic P-trains?</vt:lpstr>
      <vt:lpstr>Model Performance </vt:lpstr>
      <vt:lpstr>Model Performance vs. Random </vt:lpstr>
      <vt:lpstr>Line Section Performance</vt:lpstr>
      <vt:lpstr>Good/Bad Line Sections</vt:lpstr>
      <vt:lpstr>Network Features vs. Line Section Features</vt:lpstr>
      <vt:lpstr>Closing: Q&amp;A</vt:lpstr>
      <vt:lpstr>End</vt:lpstr>
      <vt:lpstr>Back-up slide 1:</vt:lpstr>
      <vt:lpstr>Back-up slide 2:</vt:lpstr>
      <vt:lpstr>Back-up slide 3:</vt:lpstr>
      <vt:lpstr>Back-up slide 4:</vt:lpstr>
      <vt:lpstr>Back-up slide 5:</vt:lpstr>
      <vt:lpstr>Back-up slide 6:</vt:lpstr>
      <vt:lpstr>Back-up slide 7:</vt:lpstr>
      <vt:lpstr>Back-up slide 8:</vt:lpstr>
      <vt:lpstr>Back-up slide 9:</vt:lpstr>
      <vt:lpstr>Back-up slide 10:</vt:lpstr>
      <vt:lpstr>Back-up slide 11:</vt:lpstr>
      <vt:lpstr>Back-up slide 12:</vt:lpstr>
      <vt:lpstr>Back-up slide 13:</vt:lpstr>
      <vt:lpstr>Back-up slide 14:</vt:lpstr>
      <vt:lpstr>Back-up slide 15:</vt:lpstr>
      <vt:lpstr>Back-up slide 16:</vt:lpstr>
      <vt:lpstr>Back-up slide 17:</vt:lpstr>
      <vt:lpstr>Back-up slide 18:</vt:lpstr>
      <vt:lpstr>Back-up slide 19:</vt:lpstr>
      <vt:lpstr>Back-up slide 20:</vt:lpstr>
      <vt:lpstr>Back-up slide 21:</vt:lpstr>
      <vt:lpstr>Back-up slide 22:</vt:lpstr>
      <vt:lpstr>Back-up slide 23:</vt:lpstr>
      <vt:lpstr>Back-up slide 24:</vt:lpstr>
      <vt:lpstr>Back-up slide 25: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P-train project update 6</dc:title>
  <cp:lastModifiedBy>Miek Adriaens</cp:lastModifiedBy>
  <cp:revision>1</cp:revision>
  <dcterms:modified xsi:type="dcterms:W3CDTF">2023-05-23T09:08:59Z</dcterms:modified>
</cp:coreProperties>
</file>